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09" r:id="rId3"/>
    <p:sldId id="380" r:id="rId4"/>
    <p:sldId id="347" r:id="rId5"/>
    <p:sldId id="348" r:id="rId6"/>
    <p:sldId id="381" r:id="rId7"/>
    <p:sldId id="382" r:id="rId8"/>
    <p:sldId id="383" r:id="rId9"/>
    <p:sldId id="384" r:id="rId10"/>
    <p:sldId id="349" r:id="rId11"/>
    <p:sldId id="322" r:id="rId12"/>
    <p:sldId id="303" r:id="rId13"/>
    <p:sldId id="351" r:id="rId14"/>
    <p:sldId id="385" r:id="rId15"/>
    <p:sldId id="320" r:id="rId16"/>
    <p:sldId id="330" r:id="rId17"/>
    <p:sldId id="353" r:id="rId18"/>
    <p:sldId id="354" r:id="rId19"/>
    <p:sldId id="356" r:id="rId20"/>
    <p:sldId id="386" r:id="rId21"/>
    <p:sldId id="387" r:id="rId22"/>
    <p:sldId id="388" r:id="rId23"/>
    <p:sldId id="389" r:id="rId24"/>
    <p:sldId id="390" r:id="rId25"/>
    <p:sldId id="391" r:id="rId26"/>
    <p:sldId id="392" r:id="rId27"/>
    <p:sldId id="393" r:id="rId28"/>
    <p:sldId id="394" r:id="rId29"/>
    <p:sldId id="359" r:id="rId30"/>
    <p:sldId id="360" r:id="rId31"/>
    <p:sldId id="361" r:id="rId32"/>
    <p:sldId id="367" r:id="rId33"/>
    <p:sldId id="395" r:id="rId34"/>
    <p:sldId id="368" r:id="rId35"/>
    <p:sldId id="369" r:id="rId36"/>
    <p:sldId id="339" r:id="rId37"/>
    <p:sldId id="288" r:id="rId38"/>
    <p:sldId id="308" r:id="rId39"/>
    <p:sldId id="25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11" autoAdjust="0"/>
    <p:restoredTop sz="89626" autoAdjust="0"/>
  </p:normalViewPr>
  <p:slideViewPr>
    <p:cSldViewPr snapToGrid="0" snapToObjects="1">
      <p:cViewPr varScale="1">
        <p:scale>
          <a:sx n="145" d="100"/>
          <a:sy n="145" d="100"/>
        </p:scale>
        <p:origin x="112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281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F3E31-9781-B24F-87A9-F98653FBF465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F4F8C-1785-AC43-97F9-C9301BD9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20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40A82-3115-E74C-6737-D6BA1760F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22CA01-4A7C-8CBF-8D29-54300F85CD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B175F5-6BE6-284E-B238-F244E7715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079589-ADFF-A77F-1AC0-2697AED2A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36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50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A629E-7710-8577-CF12-EDD6DB5E9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B1A9978-085E-7DFA-7F42-C88873EFA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E2E01E8-A31E-CD87-0058-8913D170F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A52F27-030B-5346-60AD-EA164A123C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45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EA029-5D5A-4E96-CC5A-BE42EC186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FB381A1-6172-3E6D-6AA9-2681D8B32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40EFD2-D78F-9CEB-D660-8DEDF2270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F68E98-4D50-A0C3-7C42-940D04FDB7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58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A8C9E-2744-AD86-DDE9-883749648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32259C-2FF8-3336-758A-10D4695F0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0EC8C0-4269-035D-CF07-7BD6175EC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533313-F07B-D08B-AE86-01351E797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03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11BF4-8CA6-CC65-0EAC-CDF2138C0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1196274-F97A-CF95-B19E-43D3DF420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69F4BA-1201-C0D2-163D-0A14A09B4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2D6A5-6BF3-9A42-33CD-9DB15A7858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21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F849C-6F83-B3D6-F725-3CF9921D5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0D28F0-8E1A-D57C-3D47-587F912B4A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809B6D-56A3-4756-E2E5-F3DD363AD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5C0111-EEC2-90A6-2309-D125F94527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48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E9A87-4B2A-0223-0A37-5124349B8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5CB07B4-042C-D709-BC18-F7BE347C4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19C070B-C280-415D-4B68-0018BA8F3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Till here all values are in degrees.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202EE5-D1DB-FD61-1B7B-D8AABAD83C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10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CD457-6809-88BE-8722-C75BD15BC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8DCF51-B2C8-6D1C-7869-32C4D7E111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0F77CF-9788-F1A6-2FC2-7A0255A37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Make sure you extract the positive values in radian into the table again.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F4DCC0-980B-E8DD-A670-BEC450B46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13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ADE2B-2482-7C03-88EB-7C07C565E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1CFEE0-8209-BE5F-6F86-CDE19A37C7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9F7175-3468-4EEE-F8C3-0150224B5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is an example of using 45 as solar zenith and 180 as solar azimuth.</a:t>
            </a:r>
          </a:p>
          <a:p>
            <a:endParaRPr lang="en-US" altLang="zh-CN" dirty="0"/>
          </a:p>
          <a:p>
            <a:r>
              <a:rPr lang="en-US" altLang="zh-CN" dirty="0"/>
              <a:t>The terrain zenith and terrain azimuth come from last step.</a:t>
            </a:r>
          </a:p>
          <a:p>
            <a:endParaRPr lang="en-US" altLang="zh-CN" dirty="0"/>
          </a:p>
          <a:p>
            <a:r>
              <a:rPr lang="en-US" altLang="zh-CN" dirty="0"/>
              <a:t>Try multiple combinations of solar zenith and azimuth here!!!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97989A-CB5A-8263-657F-FB29696E6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97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8145E-7BCF-DF54-A4C6-A96954D7F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9C33867-AA3D-5633-8969-983A82DE6B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DC6B7A4-6E2C-69C2-BC4E-62A400343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1A2832-200F-F515-2290-633A80B9C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07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0453-19EA-B7F1-8247-BABE8D127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3474DB-9069-005E-1839-5CA523989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626D0D-60FA-95E6-7CE7-1D69CA2858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E1D540-5FE1-213D-714F-375C971CE2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5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53EF3-B4E0-91F5-F6C3-3B729EB07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FD6518-D35A-2C3A-52AA-1674E4B14D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FBD1CED-5BF1-123B-4C4D-47BA0188E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D90162-F44B-DCC6-6472-1EBB3FB20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51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F05C1-486D-50B8-785D-1A9EF7CEC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30AFD8-B51C-19D5-3EC0-A8FA0BE980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360F488-6C57-37CE-541B-FDB597C18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77BCA3-76FF-3F67-1A20-37B6C4D388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62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B6DA9-E600-5407-318F-364AD74DA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BD5D9B7-E2C5-1343-DB48-34891FF62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17BD029-EF5E-C83D-7B8B-B0A1DDC2A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2292C2-D059-760F-BA56-9F25F1356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998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EC505-F2F2-3205-9518-E0F25DCB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A6E0D1D-AD16-F196-8567-E9BA9104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5EEECB8-8797-A247-B54C-049D20625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3EF418-27ED-AF52-8FA4-2358DB98A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13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427DA-4E94-7038-411B-596737BF8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5EF5BE1-2FBC-B2AD-295D-10B0AA37A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359A095-53EA-03FD-1857-A71265C06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E5AC61-4594-4675-D71E-37B2D12FD7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3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ACB50-4CE3-7760-5B99-32D4BA5E9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C053CE-6F7F-B419-CFDF-CF82714A6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AE401B-BC3D-873A-3087-1B5BA7150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31C313-9B1E-1B0B-4674-A4412BDFF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63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15570-CB53-FB58-F23C-11915AA48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0A8386-315A-EB94-7CD6-EE94425CC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8297FE-6120-CCA1-60E9-E54F31B65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4B82F5-6FF5-1E1A-CA9C-5B6B175A5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49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69FDA-68FD-87D4-1994-3C5092FA0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D73B80-3044-4D51-6CF7-86BBF229F7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76445CC-8E9C-2CE1-EDD8-66944CCBE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950E64-D8C0-2F11-FBE2-61BF27CD73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225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149CC-9B5E-02C7-6D04-7600C2D7D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AF55D6-CA81-06E2-BF4B-7F948893C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007D80-EFC7-A173-631C-91E8C0B5B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B5A9ED-06DD-F84F-2BD2-3ED04BD400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7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8C37E-0EE5-B59E-70BF-AAFAA02D0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27F8E0-0AE2-2484-47A8-A2737E9A4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9996B4-CE4E-5596-C8C2-0755323DC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Question:</a:t>
            </a:r>
          </a:p>
          <a:p>
            <a:r>
              <a:rPr lang="en-US" altLang="zh-CN" dirty="0"/>
              <a:t>If the dataset is an array instead of a list of data points. Is the variance a single value or a list of values?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E398B5-E30B-E673-E86C-BC39F1E0D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18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3ADF-EB85-92B0-BCDB-9F16FDF48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42924A-93BC-6E44-A096-2304D8ABE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178AACE-9F3A-8FF6-32D5-D4B35612F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2F43FD-7B2C-531A-5B11-7A68A7579E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44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B2CDE-95FA-F453-4A04-1BAFB68BC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191676D-3154-61E6-2085-EB26E34AB6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351BBF-46EF-7EAE-0C1F-E8710EAC5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383942"/>
                </a:solidFill>
                <a:effectLst/>
                <a:latin typeface="Helvetica Neue"/>
              </a:rPr>
              <a:t>According to different directional vector </a:t>
            </a:r>
            <a:r>
              <a:rPr lang="en-US" altLang="zh-CN" b="0" dirty="0">
                <a:solidFill>
                  <a:srgbClr val="383942"/>
                </a:solidFill>
                <a:effectLst/>
                <a:latin typeface="KaTeX_Main"/>
              </a:rPr>
              <a:t>s</a:t>
            </a:r>
            <a:r>
              <a:rPr lang="en-US" altLang="zh-CN" b="1" dirty="0">
                <a:solidFill>
                  <a:srgbClr val="383942"/>
                </a:solidFill>
                <a:effectLst/>
                <a:latin typeface="KaTeX_Main"/>
              </a:rPr>
              <a:t>s</a:t>
            </a:r>
            <a:r>
              <a:rPr lang="en-US" altLang="zh-CN" b="0" i="0" dirty="0">
                <a:solidFill>
                  <a:srgbClr val="383942"/>
                </a:solidFill>
                <a:effectLst/>
                <a:latin typeface="Helvetica Neue"/>
              </a:rPr>
              <a:t>, there are several alternative measures of surface curvature. </a:t>
            </a:r>
          </a:p>
          <a:p>
            <a:r>
              <a:rPr lang="en-US" altLang="zh-CN" b="0" i="0" dirty="0">
                <a:solidFill>
                  <a:srgbClr val="383942"/>
                </a:solidFill>
                <a:effectLst/>
                <a:latin typeface="Helvetica Neue"/>
              </a:rPr>
              <a:t>The three most frequently provided within GIS software are </a:t>
            </a:r>
          </a:p>
          <a:p>
            <a:endParaRPr lang="en-US" altLang="zh-CN" b="0" i="0" dirty="0">
              <a:solidFill>
                <a:srgbClr val="383942"/>
              </a:solidFill>
              <a:effectLst/>
              <a:latin typeface="Helvetica Neue"/>
            </a:endParaRPr>
          </a:p>
          <a:p>
            <a:r>
              <a:rPr lang="en-US" altLang="zh-CN" dirty="0"/>
              <a:t>profile curvature</a:t>
            </a:r>
            <a:r>
              <a:rPr lang="en-US" altLang="zh-CN" b="0" i="0" dirty="0">
                <a:solidFill>
                  <a:srgbClr val="383942"/>
                </a:solidFill>
                <a:effectLst/>
                <a:latin typeface="Helvetica Neue"/>
              </a:rPr>
              <a:t>, </a:t>
            </a:r>
          </a:p>
          <a:p>
            <a:r>
              <a:rPr lang="en-US" altLang="zh-CN" dirty="0"/>
              <a:t>plan curvature</a:t>
            </a:r>
            <a:r>
              <a:rPr lang="en-US" altLang="zh-CN" b="0" i="0" dirty="0">
                <a:solidFill>
                  <a:srgbClr val="383942"/>
                </a:solidFill>
                <a:effectLst/>
                <a:latin typeface="Helvetica Neue"/>
              </a:rPr>
              <a:t> </a:t>
            </a:r>
          </a:p>
          <a:p>
            <a:r>
              <a:rPr lang="en-US" altLang="zh-CN" b="0" i="0" dirty="0">
                <a:solidFill>
                  <a:srgbClr val="383942"/>
                </a:solidFill>
                <a:effectLst/>
                <a:latin typeface="Helvetica Neue"/>
              </a:rPr>
              <a:t>and </a:t>
            </a:r>
            <a:r>
              <a:rPr lang="en-US" altLang="zh-CN" dirty="0"/>
              <a:t>tangential curvature</a:t>
            </a:r>
            <a:r>
              <a:rPr lang="en-US" altLang="zh-CN" b="0" i="0" dirty="0">
                <a:solidFill>
                  <a:srgbClr val="383942"/>
                </a:solidFill>
                <a:effectLst/>
                <a:latin typeface="Helvetica Neue"/>
              </a:rPr>
              <a:t>. </a:t>
            </a:r>
          </a:p>
          <a:p>
            <a:endParaRPr lang="en-US" altLang="zh-CN" b="0" i="0" dirty="0">
              <a:solidFill>
                <a:srgbClr val="383942"/>
              </a:solidFill>
              <a:effectLst/>
              <a:latin typeface="Helvetica Neue"/>
            </a:endParaRPr>
          </a:p>
          <a:p>
            <a:r>
              <a:rPr lang="en-US" altLang="zh-CN" b="0" i="0" dirty="0">
                <a:solidFill>
                  <a:srgbClr val="383942"/>
                </a:solidFill>
                <a:effectLst/>
                <a:latin typeface="Helvetica Neue"/>
              </a:rPr>
              <a:t>Additional terms and measures include longitudinal curvature, cross-sectional curvature, maximum and minimum curvature, and mean curvature.</a:t>
            </a:r>
          </a:p>
          <a:p>
            <a:endParaRPr lang="en-US" altLang="zh-CN" b="0" i="0" dirty="0">
              <a:solidFill>
                <a:srgbClr val="383942"/>
              </a:solidFill>
              <a:effectLst/>
              <a:latin typeface="Helvetica Neue"/>
            </a:endParaRPr>
          </a:p>
          <a:p>
            <a:r>
              <a:rPr lang="en-US" altLang="zh-CN" sz="1800" b="1" i="0" dirty="0">
                <a:solidFill>
                  <a:srgbClr val="383942"/>
                </a:solidFill>
                <a:effectLst/>
                <a:latin typeface="Helvetica Neue"/>
              </a:rPr>
              <a:t>A question here: is curvature of this second order dr a vector or a scaler?</a:t>
            </a:r>
            <a:endParaRPr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9B65D3-D491-1F9D-F357-3986824CAB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43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4D128-94CD-C84E-9DDB-EB3BED48B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DF3127-61EE-193D-EEEC-B8D9CFD0A0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FB93F9E-A833-0699-B327-DB1095968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05C7A-C7E2-6FB6-C06D-882F447DDA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31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ADDAD-3B59-E65B-130E-15163DAEF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8B3DB1-D088-FD2E-6B08-19434D4E2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86AC9D4-80EF-B9A0-FC42-26E2FB198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5D8281-CBE0-9392-0DFE-E767D27EF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65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79713-658E-E4DB-A247-7E32B76C5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09B096-974F-A686-1E5E-D42B4237E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DE4DDEF-00A3-4E7B-D472-AD6F66B523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FEF10A-F7A9-B7D7-732F-BD0405961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8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6DF98-A50B-2DB4-BEA9-209B0A213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44D9F24-DCAD-E4B5-B7E2-F6F809F1D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8C55020-FC5F-1339-605D-1A2E98358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A7E8CE-B25B-87D6-EA6F-45F4DE5CF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84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cademicBdlg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59" y="207095"/>
            <a:ext cx="11663082" cy="64536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</p:spPr>
        <p:txBody>
          <a:bodyPr>
            <a:normAutofit/>
          </a:bodyPr>
          <a:lstStyle>
            <a:lvl1pPr>
              <a:defRPr sz="70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</p:spPr>
        <p:txBody>
          <a:bodyPr>
            <a:normAutofit/>
          </a:bodyPr>
          <a:lstStyle>
            <a:lvl1pPr marL="0" indent="0" algn="ctr">
              <a:buNone/>
              <a:defRPr sz="28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CC98D3-195C-6884-730F-593582639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5632" y="501650"/>
            <a:ext cx="1460736" cy="14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  <a:latin typeface="Tungsten Book" charset="0"/>
                <a:ea typeface="Tungsten Book" charset="0"/>
                <a:cs typeface="Tungsten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0972799" cy="464732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476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5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670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07098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46861"/>
            <a:ext cx="5386917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2307098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946861"/>
            <a:ext cx="5389033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SCwall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938" y="208038"/>
            <a:ext cx="11672125" cy="64419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2872522"/>
            <a:ext cx="9192768" cy="1143000"/>
          </a:xfrm>
        </p:spPr>
        <p:txBody>
          <a:bodyPr>
            <a:normAutofit/>
          </a:bodyPr>
          <a:lstStyle>
            <a:lvl1pPr>
              <a:defRPr sz="4800" b="0" i="0">
                <a:solidFill>
                  <a:srgbClr val="500000"/>
                </a:solidFill>
                <a:latin typeface="Tungsten Medium" charset="0"/>
                <a:ea typeface="Tungsten Medium" charset="0"/>
                <a:cs typeface="Tungsten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 descr="TAM-LogoBox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4468" y="1424596"/>
            <a:ext cx="1303064" cy="13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171075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71075"/>
            <a:ext cx="6815667" cy="49550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2406317"/>
            <a:ext cx="4011084" cy="37198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6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06905"/>
            <a:ext cx="7315200" cy="36206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CE51-D15A-BB47-9138-751D578D2580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0785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41588"/>
            <a:ext cx="10972800" cy="37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CE51-D15A-BB47-9138-751D578D2580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B8FF-E84C-EC49-87A9-5C83013565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461"/>
          <p:cNvSpPr/>
          <p:nvPr userDrawn="1"/>
        </p:nvSpPr>
        <p:spPr>
          <a:xfrm>
            <a:off x="203205" y="6575107"/>
            <a:ext cx="9400417" cy="0"/>
          </a:xfrm>
          <a:prstGeom prst="line">
            <a:avLst/>
          </a:prstGeom>
          <a:ln w="12700">
            <a:solidFill>
              <a:srgbClr val="E400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>
              <a:ln w="3175" cmpd="sng">
                <a:solidFill>
                  <a:srgbClr val="000000"/>
                </a:solidFill>
              </a:ln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63C6C3-682C-22BE-D6D0-9DB2684C8D9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81000" y="269445"/>
            <a:ext cx="1143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6000" b="0" i="0" kern="1200" spc="100" baseline="0">
          <a:solidFill>
            <a:schemeClr val="tx1"/>
          </a:solidFill>
          <a:latin typeface="Tungsten Medium" charset="0"/>
          <a:ea typeface="Tungsten Medium" charset="0"/>
          <a:cs typeface="Tungsten Medium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ongzl@tam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98918"/>
            <a:ext cx="10363200" cy="1470025"/>
          </a:xfrm>
        </p:spPr>
        <p:txBody>
          <a:bodyPr>
            <a:noAutofit/>
          </a:bodyPr>
          <a:lstStyle/>
          <a:p>
            <a:r>
              <a:rPr lang="en-US" sz="4400" dirty="0">
                <a:latin typeface="HarmonyOS Sans Medium" panose="00000600000000000000" pitchFamily="2" charset="0"/>
              </a:rPr>
              <a:t>GEOG 475 Advanced GIS</a:t>
            </a:r>
            <a:br>
              <a:rPr lang="en-US" sz="4400" dirty="0">
                <a:latin typeface="HarmonyOS Sans Medium" panose="00000600000000000000" pitchFamily="2" charset="0"/>
              </a:rPr>
            </a:br>
            <a:r>
              <a:rPr lang="en-US" sz="4400" dirty="0">
                <a:latin typeface="HarmonyOS Sans Medium" panose="00000600000000000000" pitchFamily="2" charset="0"/>
              </a:rPr>
              <a:t>Lab3</a:t>
            </a:r>
            <a:endParaRPr lang="en-US" sz="4800" dirty="0">
              <a:latin typeface="HarmonyOS Sans Medium" panose="000006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HarmonyOS Sans Medium" panose="00000600000000000000" pitchFamily="2" charset="0"/>
              </a:rPr>
              <a:t>Zhenlei Song, </a:t>
            </a:r>
            <a:r>
              <a:rPr lang="en-US" altLang="zh-CN" dirty="0" err="1">
                <a:latin typeface="HarmonyOS Sans Medium" panose="00000600000000000000" pitchFamily="2" charset="0"/>
              </a:rPr>
              <a:t>Ph.D</a:t>
            </a:r>
            <a:r>
              <a:rPr lang="en-US" altLang="zh-CN" dirty="0">
                <a:latin typeface="HarmonyOS Sans Medium" panose="00000600000000000000" pitchFamily="2" charset="0"/>
              </a:rPr>
              <a:t> Student</a:t>
            </a:r>
            <a:endParaRPr lang="en-US" dirty="0"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Department of Geography</a:t>
            </a:r>
          </a:p>
          <a:p>
            <a:r>
              <a:rPr lang="en-US" dirty="0">
                <a:latin typeface="HarmonyOS Sans Medium" panose="00000600000000000000" pitchFamily="2" charset="0"/>
              </a:rPr>
              <a:t>Email: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HarmonyOS Sans Medium" panose="000006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songzl@tamu.edu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HarmonyOS Sans Medium" panose="00000600000000000000" pitchFamily="2" charset="0"/>
            </a:endParaRPr>
          </a:p>
          <a:p>
            <a:r>
              <a:rPr lang="en-US" dirty="0">
                <a:latin typeface="HarmonyOS Sans Medium" panose="00000600000000000000" pitchFamily="2" charset="0"/>
              </a:rPr>
              <a:t>Office: CSA 301F</a:t>
            </a:r>
          </a:p>
        </p:txBody>
      </p:sp>
      <p:cxnSp>
        <p:nvCxnSpPr>
          <p:cNvPr id="5" name="Straight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82717" y="3968943"/>
            <a:ext cx="4026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9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BEB39-8255-7384-DB61-5705F4C55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A884D3E-6A3E-A469-9A58-3A88E70D7AE9}"/>
              </a:ext>
            </a:extLst>
          </p:cNvPr>
          <p:cNvSpPr txBox="1"/>
          <p:nvPr/>
        </p:nvSpPr>
        <p:spPr>
          <a:xfrm>
            <a:off x="394189" y="2367171"/>
            <a:ext cx="114036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PART 1</a:t>
            </a:r>
          </a:p>
          <a:p>
            <a:pPr algn="ctr"/>
            <a:r>
              <a:rPr lang="en-US" altLang="zh-CN" sz="6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Univariate Statistics</a:t>
            </a:r>
            <a:endParaRPr lang="zh-CN" altLang="en-US" sz="6600" dirty="0"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9013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E8E0B-4212-D02F-49A0-8CA491296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48C53-3FB4-4096-87DA-5051985D3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01601"/>
            <a:ext cx="8233166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Source Data – DEM</a:t>
            </a:r>
            <a:endParaRPr lang="zh-CN" altLang="en-US" dirty="0"/>
          </a:p>
        </p:txBody>
      </p:sp>
      <p:pic>
        <p:nvPicPr>
          <p:cNvPr id="5" name="图片 4" descr="图片包含 照片, 看着, 侧面, 大&#10;&#10;AI 生成的内容可能不正确。">
            <a:extLst>
              <a:ext uri="{FF2B5EF4-FFF2-40B4-BE49-F238E27FC236}">
                <a16:creationId xmlns:a16="http://schemas.microsoft.com/office/drawing/2014/main" id="{5700C6D9-D16C-9DD5-1F47-CA47CF839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345" y="1503485"/>
            <a:ext cx="4823310" cy="479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4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7CE04-EC88-8775-9E45-06B1CE399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F8BBF-80C5-7368-02F1-C1428E30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779A73C2-8538-C932-EC8E-D11CA7E5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874" y="1410392"/>
            <a:ext cx="7852251" cy="475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7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1BB2D-EC08-9150-EC10-0999AAA1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9645C-8A56-550C-99B0-6799C32A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Expected Results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94A420-E863-5E0A-7254-C3487AC7C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4902"/>
            <a:ext cx="12192000" cy="100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63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5474B-59FB-13DE-E6DF-C2F1897E3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E7CB1B-6E4D-2798-B013-3BDE453F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1. Expected Results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8326B4-278F-0A0C-FB19-5911B72F4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323" y="1286333"/>
            <a:ext cx="7477354" cy="52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30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CD531-B55F-8E89-A0BF-4B09B6011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9EF921-E5E7-9D07-3949-2BEF39D8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Part1.Tasks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28A9DA-EF38-0623-3FE5-C189839B7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1840789"/>
            <a:ext cx="11429999" cy="415996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Load the </a:t>
            </a:r>
            <a:r>
              <a:rPr lang="en-US" altLang="zh-CN" dirty="0">
                <a:solidFill>
                  <a:srgbClr val="00B050"/>
                </a:solidFill>
                <a:latin typeface="HarmonyOS Sans Medium" panose="00000600000000000000" pitchFamily="2" charset="0"/>
              </a:rPr>
              <a:t>DEM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raster layers (30m, 90m, 200m from Lab1).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Apply </a:t>
            </a:r>
            <a:r>
              <a:rPr lang="en-US" altLang="zh-CN" dirty="0">
                <a:solidFill>
                  <a:srgbClr val="FFC000"/>
                </a:solidFill>
                <a:latin typeface="HarmonyOS Sans Medium" panose="00000600000000000000" pitchFamily="2" charset="0"/>
              </a:rPr>
              <a:t>focal stats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on the DEM using a 3x3 window. Get `range` (max - min) and `std` analysis on these </a:t>
            </a: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rasters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Draw a </a:t>
            </a:r>
            <a:r>
              <a:rPr lang="en-US" altLang="zh-CN" dirty="0">
                <a:solidFill>
                  <a:srgbClr val="7030A0"/>
                </a:solidFill>
                <a:latin typeface="HarmonyOS Sans Medium" panose="00000600000000000000" pitchFamily="2" charset="0"/>
              </a:rPr>
              <a:t>random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polygon in the raster’s extent.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Apply </a:t>
            </a:r>
            <a:r>
              <a:rPr lang="en-US" altLang="zh-CN" dirty="0">
                <a:solidFill>
                  <a:srgbClr val="00B0F0"/>
                </a:solidFill>
                <a:latin typeface="HarmonyOS Sans Medium" panose="00000600000000000000" pitchFamily="2" charset="0"/>
              </a:rPr>
              <a:t>zonal stats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(min, max, range, std)on the </a:t>
            </a: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rasters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and the polygon.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Concat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all the results into a table.</a:t>
            </a:r>
          </a:p>
        </p:txBody>
      </p:sp>
    </p:spTree>
    <p:extLst>
      <p:ext uri="{BB962C8B-B14F-4D97-AF65-F5344CB8AC3E}">
        <p14:creationId xmlns:p14="http://schemas.microsoft.com/office/powerpoint/2010/main" val="2584768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5D283-0C1D-E53B-B81E-5D56FE0C8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8AFC4-842F-8D66-FE56-97A4B4D5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Part1.Expr Questions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2AB328-7926-AD24-1EDB-6E3FBB042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52" y="2484287"/>
            <a:ext cx="11256895" cy="25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46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DC1F2-3BBB-90DC-8C65-EB1CF74DF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EDE8583-AC45-00D0-81E9-BB10E9199551}"/>
              </a:ext>
            </a:extLst>
          </p:cNvPr>
          <p:cNvSpPr txBox="1"/>
          <p:nvPr/>
        </p:nvSpPr>
        <p:spPr>
          <a:xfrm>
            <a:off x="394189" y="1859339"/>
            <a:ext cx="114036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PART 2</a:t>
            </a:r>
          </a:p>
          <a:p>
            <a:pPr algn="ctr"/>
            <a:r>
              <a:rPr lang="en-US" altLang="zh-CN" sz="6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First Derivatives</a:t>
            </a:r>
          </a:p>
          <a:p>
            <a:pPr algn="ctr"/>
            <a:r>
              <a:rPr lang="en-US" altLang="zh-CN" sz="6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211855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27853-1C2E-155A-7266-C5070CD33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5C5B96-18AB-262E-46CD-B3E84B14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B12A385A-E92C-DA90-DB21-A98A9CB36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025" y="1360489"/>
            <a:ext cx="6921950" cy="501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15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1363A-3556-D28D-9036-6F32FE913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EA31F-270C-5302-6B40-8ACAEE5B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Slope &amp; Aspect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3570C8-F88F-4E31-9241-924C5945F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745" y="1689010"/>
            <a:ext cx="8976157" cy="42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1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6E72A-3E14-1887-EABC-C7EBFBCCC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First-Order Derivative- Gradient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60DD87-F177-F85F-E2E6-48E7A8C9E111}"/>
              </a:ext>
            </a:extLst>
          </p:cNvPr>
          <p:cNvSpPr txBox="1"/>
          <p:nvPr/>
        </p:nvSpPr>
        <p:spPr>
          <a:xfrm>
            <a:off x="846992" y="1538654"/>
            <a:ext cx="5249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Assume a 2-D function f on </a:t>
            </a:r>
            <a:r>
              <a:rPr lang="en-US" altLang="zh-CN" dirty="0" err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x,y</a:t>
            </a: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: f(</a:t>
            </a:r>
            <a:r>
              <a:rPr lang="en-US" altLang="zh-CN" dirty="0" err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x,y</a:t>
            </a: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), its gradient G is defined as: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059A9C-B225-1659-0295-47C30FBD67C2}"/>
              </a:ext>
            </a:extLst>
          </p:cNvPr>
          <p:cNvSpPr txBox="1"/>
          <p:nvPr/>
        </p:nvSpPr>
        <p:spPr>
          <a:xfrm>
            <a:off x="750275" y="3808728"/>
            <a:ext cx="5249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It’s a vector, its magnitude and direction can be defined as: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3BB9B4C-1224-6F53-6622-E9D605F6F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216" y="2185226"/>
            <a:ext cx="2212560" cy="8640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932C831-BF70-CAEC-8505-E5051FD8F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204" y="3049273"/>
            <a:ext cx="1554584" cy="64493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4279460-17A4-7409-B417-45A5C527D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954" y="4399583"/>
            <a:ext cx="1924370" cy="67028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9B2975F-2746-5255-6445-E16B35004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7111" y="5546178"/>
            <a:ext cx="1704055" cy="64203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F8BBADC-528B-3B2B-FBF6-F59DE1AB261A}"/>
              </a:ext>
            </a:extLst>
          </p:cNvPr>
          <p:cNvSpPr txBox="1"/>
          <p:nvPr/>
        </p:nvSpPr>
        <p:spPr>
          <a:xfrm>
            <a:off x="750275" y="5133286"/>
            <a:ext cx="524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The direction can be represented as an angle </a:t>
            </a:r>
            <a:r>
              <a:rPr lang="el-GR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θ</a:t>
            </a:r>
            <a:endParaRPr lang="en-US" altLang="zh-CN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2B907CA-0AD4-E1F9-0E08-7288BFF57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4988" y="1472220"/>
            <a:ext cx="4864833" cy="46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67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707AE-B52E-78AA-0BDD-BDE420FEE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3D1C4-5EC9-5880-D409-01C6256E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Slope &amp; Aspect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A215F4-F143-4F64-599E-8C84C38C10AE}"/>
              </a:ext>
            </a:extLst>
          </p:cNvPr>
          <p:cNvSpPr txBox="1"/>
          <p:nvPr/>
        </p:nvSpPr>
        <p:spPr>
          <a:xfrm>
            <a:off x="778118" y="1587011"/>
            <a:ext cx="4862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Randomly select a few points to extract `slope angles` &amp; `slope-azimuth angles` values to points</a:t>
            </a:r>
            <a:endParaRPr lang="zh-CN" altLang="en-US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7" name="图片 6" descr="图片包含 照片, 狗, 大, 一群&#10;&#10;AI 生成的内容可能不正确。">
            <a:extLst>
              <a:ext uri="{FF2B5EF4-FFF2-40B4-BE49-F238E27FC236}">
                <a16:creationId xmlns:a16="http://schemas.microsoft.com/office/drawing/2014/main" id="{9F2E49BA-AF5B-F9BB-40DA-BABF1E0D2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854" y="2510341"/>
            <a:ext cx="2724673" cy="38849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3F2577A-A116-8C89-0174-39EE9E3FD51B}"/>
              </a:ext>
            </a:extLst>
          </p:cNvPr>
          <p:cNvSpPr txBox="1"/>
          <p:nvPr/>
        </p:nvSpPr>
        <p:spPr>
          <a:xfrm>
            <a:off x="6551735" y="1268996"/>
            <a:ext cx="486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Extract</a:t>
            </a:r>
            <a:r>
              <a:rPr lang="zh-CN" altLang="en-US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</a:t>
            </a: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values</a:t>
            </a:r>
            <a:r>
              <a:rPr lang="zh-CN" altLang="en-US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</a:t>
            </a: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into</a:t>
            </a:r>
            <a:r>
              <a:rPr lang="zh-CN" altLang="en-US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</a:t>
            </a: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</a:t>
            </a:r>
            <a:r>
              <a:rPr lang="zh-CN" altLang="en-US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</a:t>
            </a: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table</a:t>
            </a:r>
          </a:p>
        </p:txBody>
      </p:sp>
      <p:pic>
        <p:nvPicPr>
          <p:cNvPr id="10" name="图片 9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4D1E5EA2-CE0B-B517-EDE4-03C4BA594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050" y="1638328"/>
            <a:ext cx="3609753" cy="31228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BDEB7AE-2D58-4378-894C-F0B851584850}"/>
              </a:ext>
            </a:extLst>
          </p:cNvPr>
          <p:cNvSpPr txBox="1"/>
          <p:nvPr/>
        </p:nvSpPr>
        <p:spPr>
          <a:xfrm>
            <a:off x="6551735" y="4756785"/>
            <a:ext cx="5427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Each row represents a point, each column is `slope` or `aspect` under certain resolution</a:t>
            </a:r>
          </a:p>
        </p:txBody>
      </p:sp>
      <p:pic>
        <p:nvPicPr>
          <p:cNvPr id="13" name="图片 12" descr="表格&#10;&#10;AI 生成的内容可能不正确。">
            <a:extLst>
              <a:ext uri="{FF2B5EF4-FFF2-40B4-BE49-F238E27FC236}">
                <a16:creationId xmlns:a16="http://schemas.microsoft.com/office/drawing/2014/main" id="{B7A15458-3ED4-29C1-71E8-D840CCA0D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050" y="5336931"/>
            <a:ext cx="3724121" cy="14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21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5B665-4EC6-BAA3-CA35-58DC6300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17979-7F03-35D2-14D4-3B7A7B98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Relief-Shade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C23FECF-B473-5A3E-244B-A6751E3B838B}"/>
              </a:ext>
            </a:extLst>
          </p:cNvPr>
          <p:cNvGrpSpPr/>
          <p:nvPr/>
        </p:nvGrpSpPr>
        <p:grpSpPr>
          <a:xfrm>
            <a:off x="3664926" y="1397675"/>
            <a:ext cx="4862147" cy="2031325"/>
            <a:chOff x="778119" y="1415806"/>
            <a:chExt cx="4862147" cy="203132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275A79E-258A-CF6D-9B6B-96B7BD61EDDD}"/>
                </a:ext>
              </a:extLst>
            </p:cNvPr>
            <p:cNvSpPr txBox="1"/>
            <p:nvPr/>
          </p:nvSpPr>
          <p:spPr>
            <a:xfrm>
              <a:off x="778119" y="1415806"/>
              <a:ext cx="486214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Convert all </a:t>
              </a:r>
              <a:r>
                <a:rPr lang="en-US" altLang="zh-CN" dirty="0">
                  <a:solidFill>
                    <a:srgbClr val="92D050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DEGREE</a:t>
              </a:r>
              <a:r>
                <a: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to </a:t>
              </a:r>
              <a:r>
                <a:rPr lang="en-US" altLang="zh-CN" dirty="0">
                  <a:solidFill>
                    <a:srgbClr val="FF0000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RADIAN !!!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rgbClr val="FF000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rgbClr val="FF000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rgbClr val="FF000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rgbClr val="FF000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rgbClr val="FF000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Convert negative to </a:t>
              </a:r>
              <a:r>
                <a:rPr lang="en-US" altLang="zh-CN" dirty="0">
                  <a:solidFill>
                    <a:srgbClr val="FF0000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positive</a:t>
              </a:r>
              <a:r>
                <a: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values!!!</a:t>
              </a:r>
              <a:endParaRPr lang="zh-CN" altLang="en-US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20F0CEF-1838-673E-5B18-72B34E255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8221" y="1956343"/>
              <a:ext cx="2508379" cy="869995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E309881-D451-EA45-26AF-6B1E3E4B3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543" y="3429000"/>
            <a:ext cx="5918913" cy="30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08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50CEF-E833-6C64-4DAA-187D1117B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DF4D0-A008-5F48-9E85-76C19EE8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Relief-Shade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C7B8E1-834E-A12F-CD03-E3AF10834C01}"/>
              </a:ext>
            </a:extLst>
          </p:cNvPr>
          <p:cNvSpPr txBox="1"/>
          <p:nvPr/>
        </p:nvSpPr>
        <p:spPr>
          <a:xfrm>
            <a:off x="3664926" y="1397675"/>
            <a:ext cx="4862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Calculate your own Relief-Shade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680D29-B57D-3195-7456-FFEF68FCD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661" y="1718822"/>
            <a:ext cx="7026678" cy="2310953"/>
          </a:xfrm>
          <a:prstGeom prst="rect">
            <a:avLst/>
          </a:prstGeom>
        </p:spPr>
      </p:pic>
      <p:pic>
        <p:nvPicPr>
          <p:cNvPr id="8" name="图片 7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C4FAF69B-C8E0-F6D8-8F3E-79E46E74F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799" y="4029775"/>
            <a:ext cx="3814877" cy="267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97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59CD0-B0C4-5B86-BFF8-E02B005A9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12A704-A2B0-0F3B-75BB-15BF47C5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Expected Results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E9A397-CF2A-E117-A07E-F1C2092CF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247" y="1276571"/>
            <a:ext cx="7237505" cy="510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04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3F60F-9B1A-38A9-A4CB-4DBCB9AAD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087EE-9B86-447D-3E1E-34CFC724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Expected Results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FE3F22-16B2-A85A-7EF0-72B0E2B93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332" y="1312342"/>
            <a:ext cx="4875336" cy="516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61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4CF6D-6AFD-5B3E-E52B-843772EC4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E1205-A921-605B-CD05-E98FB52E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Expected Results</a:t>
            </a:r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19A3C1C-F43A-32C9-9E0E-DD20B2C901C0}"/>
              </a:ext>
            </a:extLst>
          </p:cNvPr>
          <p:cNvGrpSpPr/>
          <p:nvPr/>
        </p:nvGrpSpPr>
        <p:grpSpPr>
          <a:xfrm>
            <a:off x="3310148" y="1767743"/>
            <a:ext cx="5571703" cy="3652766"/>
            <a:chOff x="41437" y="1244602"/>
            <a:chExt cx="4864410" cy="318907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5E136B4-3906-7989-D95A-1095A587C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37" y="1244602"/>
              <a:ext cx="1557859" cy="318907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81C4E2A-8E36-E449-EAE2-E0AC2B3E4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9295" y="1244602"/>
              <a:ext cx="1655131" cy="318907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B53285C-508F-51F2-F6F8-91782B70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4426" y="1244602"/>
              <a:ext cx="1651421" cy="31890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964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12035-D8AD-EF12-8E11-619D02C71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5641A4-21AE-D293-0731-98C2AF633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Expected Results</a:t>
            </a:r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0E3BBA5-8867-506C-AC9A-99FE50CA94D0}"/>
              </a:ext>
            </a:extLst>
          </p:cNvPr>
          <p:cNvGrpSpPr/>
          <p:nvPr/>
        </p:nvGrpSpPr>
        <p:grpSpPr>
          <a:xfrm>
            <a:off x="2567092" y="2185377"/>
            <a:ext cx="7286153" cy="3189072"/>
            <a:chOff x="4905847" y="1244601"/>
            <a:chExt cx="7286153" cy="318907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FE92CEA-25F3-D7B0-1F12-61FA38EA7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5847" y="1244602"/>
              <a:ext cx="2640468" cy="318907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E6464A3-D1FF-94C2-1145-A164977F7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6155" y="1244603"/>
              <a:ext cx="2593366" cy="318907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8FC1074-AB4F-8F81-47C8-140FAE9C3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40205" y="1244601"/>
              <a:ext cx="2551795" cy="3184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2308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7F927-C02F-42DB-929C-7B3AF707B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B52C0-E89E-176C-70EF-2AB7CCCF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Expected Results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7485FD-2729-B44C-988B-49B1810A30F2}"/>
              </a:ext>
            </a:extLst>
          </p:cNvPr>
          <p:cNvGrpSpPr/>
          <p:nvPr/>
        </p:nvGrpSpPr>
        <p:grpSpPr>
          <a:xfrm>
            <a:off x="2903587" y="1644161"/>
            <a:ext cx="5726063" cy="4382307"/>
            <a:chOff x="2903587" y="1644161"/>
            <a:chExt cx="5726063" cy="438230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69D30BA-F1C6-45C0-D231-1C13262F8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3587" y="1644162"/>
              <a:ext cx="1759267" cy="434610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4BB8A4D-CD2C-30B6-08D8-92DB4112F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2854" y="1644162"/>
              <a:ext cx="1759266" cy="437823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1C4895C-023B-E3D7-7341-98B0927F6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2120" y="1644161"/>
              <a:ext cx="2207530" cy="43823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4258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9A004-20B4-D5D5-696D-46563D332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645F9-D8F0-25BD-5F32-8638BF54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2. Expected Results</a:t>
            </a:r>
            <a:endParaRPr lang="zh-CN" altLang="en-US" dirty="0"/>
          </a:p>
        </p:txBody>
      </p:sp>
      <p:pic>
        <p:nvPicPr>
          <p:cNvPr id="5" name="图片 4" descr="石头墙上&#10;&#10;AI 生成的内容可能不正确。">
            <a:extLst>
              <a:ext uri="{FF2B5EF4-FFF2-40B4-BE49-F238E27FC236}">
                <a16:creationId xmlns:a16="http://schemas.microsoft.com/office/drawing/2014/main" id="{966E290B-F448-02E3-BBEF-3D2A503F2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068" y="1362808"/>
            <a:ext cx="3313635" cy="4698437"/>
          </a:xfrm>
          <a:prstGeom prst="rect">
            <a:avLst/>
          </a:prstGeom>
        </p:spPr>
      </p:pic>
      <p:pic>
        <p:nvPicPr>
          <p:cNvPr id="11" name="图片 10" descr="图形用户界面&#10;&#10;AI 生成的内容可能不正确。">
            <a:extLst>
              <a:ext uri="{FF2B5EF4-FFF2-40B4-BE49-F238E27FC236}">
                <a16:creationId xmlns:a16="http://schemas.microsoft.com/office/drawing/2014/main" id="{4B01D6A4-0AB7-7C22-A670-585ED76B4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025" y="4683167"/>
            <a:ext cx="7823832" cy="167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65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35CD9-9BB5-02EB-3050-39E69B414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B56457-3000-86D0-DDFE-B62314FE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Part2.Tasks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67375C-E19C-D6A8-0E7E-63EDC69BB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82615"/>
            <a:ext cx="11429999" cy="448407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Load DEMs in 3 resolutions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Calculate `</a:t>
            </a:r>
            <a:r>
              <a:rPr lang="en-US" altLang="zh-CN" dirty="0">
                <a:solidFill>
                  <a:srgbClr val="00B050"/>
                </a:solidFill>
                <a:latin typeface="HarmonyOS Sans Medium" panose="00000600000000000000" pitchFamily="2" charset="0"/>
              </a:rPr>
              <a:t>slope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` and `</a:t>
            </a:r>
            <a:r>
              <a:rPr lang="en-US" altLang="zh-CN" dirty="0">
                <a:solidFill>
                  <a:srgbClr val="00B0F0"/>
                </a:solidFill>
                <a:latin typeface="HarmonyOS Sans Medium" panose="00000600000000000000" pitchFamily="2" charset="0"/>
              </a:rPr>
              <a:t>aspect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` angles output </a:t>
            </a:r>
            <a:r>
              <a:rPr lang="en-US" altLang="zh-CN" dirty="0" err="1">
                <a:solidFill>
                  <a:schemeClr val="tx1"/>
                </a:solidFill>
                <a:latin typeface="HarmonyOS Sans Medium" panose="00000600000000000000" pitchFamily="2" charset="0"/>
              </a:rPr>
              <a:t>rasters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in </a:t>
            </a:r>
            <a:r>
              <a:rPr lang="en-US" altLang="zh-CN" dirty="0">
                <a:solidFill>
                  <a:srgbClr val="FFC000"/>
                </a:solidFill>
                <a:latin typeface="HarmonyOS Sans Medium" panose="00000600000000000000" pitchFamily="2" charset="0"/>
              </a:rPr>
              <a:t>degrees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Convert all values into </a:t>
            </a:r>
            <a:r>
              <a:rPr lang="en-US" altLang="zh-CN" dirty="0">
                <a:solidFill>
                  <a:srgbClr val="FF0000"/>
                </a:solidFill>
                <a:latin typeface="HarmonyOS Sans Medium" panose="00000600000000000000" pitchFamily="2" charset="0"/>
              </a:rPr>
              <a:t>radians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, convert all </a:t>
            </a:r>
            <a:r>
              <a:rPr lang="en-US" altLang="zh-CN" dirty="0">
                <a:solidFill>
                  <a:srgbClr val="FF0000"/>
                </a:solidFill>
                <a:latin typeface="HarmonyOS Sans Medium" panose="00000600000000000000" pitchFamily="2" charset="0"/>
              </a:rPr>
              <a:t>negative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values into </a:t>
            </a:r>
            <a:r>
              <a:rPr lang="en-US" altLang="zh-CN" dirty="0">
                <a:solidFill>
                  <a:srgbClr val="00B050"/>
                </a:solidFill>
                <a:latin typeface="HarmonyOS Sans Medium" panose="00000600000000000000" pitchFamily="2" charset="0"/>
              </a:rPr>
              <a:t>positives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Draw a few random points, extract </a:t>
            </a:r>
            <a:r>
              <a:rPr lang="en-US" altLang="zh-CN" b="1" dirty="0">
                <a:solidFill>
                  <a:srgbClr val="FF0000"/>
                </a:solidFill>
                <a:latin typeface="HarmonyOS Sans Medium" panose="00000600000000000000" pitchFamily="2" charset="0"/>
              </a:rPr>
              <a:t>ALL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values into a table.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Calculate your own </a:t>
            </a:r>
            <a:r>
              <a:rPr lang="en-US" altLang="zh-CN" dirty="0">
                <a:solidFill>
                  <a:srgbClr val="7030A0"/>
                </a:solidFill>
                <a:latin typeface="HarmonyOS Sans Medium" panose="00000600000000000000" pitchFamily="2" charset="0"/>
              </a:rPr>
              <a:t>relief-shaded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map using the given equation.</a:t>
            </a:r>
          </a:p>
        </p:txBody>
      </p:sp>
    </p:spTree>
    <p:extLst>
      <p:ext uri="{BB962C8B-B14F-4D97-AF65-F5344CB8AC3E}">
        <p14:creationId xmlns:p14="http://schemas.microsoft.com/office/powerpoint/2010/main" val="425862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1099E-01F8-F9F2-2413-C6103CBE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0B561-0420-A452-F85C-65F297387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of DEM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74EA8CF-08F7-04FF-F051-1D1D98B3E2DC}"/>
              </a:ext>
            </a:extLst>
          </p:cNvPr>
          <p:cNvGrpSpPr/>
          <p:nvPr/>
        </p:nvGrpSpPr>
        <p:grpSpPr>
          <a:xfrm>
            <a:off x="3423137" y="2185607"/>
            <a:ext cx="5345725" cy="3129955"/>
            <a:chOff x="750275" y="2233246"/>
            <a:chExt cx="5345725" cy="312995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FA121A7-106E-ACB2-3B09-D00C59F7CC4F}"/>
                </a:ext>
              </a:extLst>
            </p:cNvPr>
            <p:cNvSpPr txBox="1"/>
            <p:nvPr/>
          </p:nvSpPr>
          <p:spPr>
            <a:xfrm>
              <a:off x="846992" y="2233246"/>
              <a:ext cx="5249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Assume the DEM as a 2-D function Z on </a:t>
              </a:r>
              <a:r>
                <a:rPr lang="en-US" altLang="zh-CN" dirty="0" err="1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x,y</a:t>
              </a:r>
              <a:endPara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D842B07-F94D-10F8-BE0B-14424921B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5186" y="2602578"/>
              <a:ext cx="1352620" cy="501676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411F517-E540-85FE-E05A-A412075F8FE4}"/>
                </a:ext>
              </a:extLst>
            </p:cNvPr>
            <p:cNvSpPr txBox="1"/>
            <p:nvPr/>
          </p:nvSpPr>
          <p:spPr>
            <a:xfrm>
              <a:off x="846992" y="3104254"/>
              <a:ext cx="52490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If we apply the gradient operator </a:t>
              </a:r>
              <a:r>
                <a:rPr lang="zh-CN" altLang="en-US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∇ </a:t>
              </a:r>
              <a:r>
                <a: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on this function, the gradient of the DEM is a vector.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9076116-C26F-C2F5-5D7C-EED0B9F28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3586" y="3910379"/>
              <a:ext cx="3295819" cy="806491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03C518C-E4B3-22F4-F981-AD6D08943B61}"/>
                </a:ext>
              </a:extLst>
            </p:cNvPr>
            <p:cNvSpPr txBox="1"/>
            <p:nvPr/>
          </p:nvSpPr>
          <p:spPr>
            <a:xfrm>
              <a:off x="750275" y="4716870"/>
              <a:ext cx="52490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What is the magnitude and direction of the gradient?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227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148D2-7857-AD65-4D51-98B8B912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0A4B4-D95A-E5A4-41D8-998111D9D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Part2.Expr Questions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BDE737-542D-098E-A7D9-CE37F345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304" y="1432786"/>
            <a:ext cx="9093391" cy="481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36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CF688-5A92-B769-AF21-2E43E75D1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4BB3770-E8F1-7770-DAD1-E70044433B49}"/>
              </a:ext>
            </a:extLst>
          </p:cNvPr>
          <p:cNvSpPr txBox="1"/>
          <p:nvPr/>
        </p:nvSpPr>
        <p:spPr>
          <a:xfrm>
            <a:off x="394189" y="1859339"/>
            <a:ext cx="114036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PART 3</a:t>
            </a:r>
          </a:p>
          <a:p>
            <a:pPr algn="ctr"/>
            <a:r>
              <a:rPr lang="en-US" altLang="zh-CN" sz="6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Second-Order Derivatives</a:t>
            </a:r>
          </a:p>
          <a:p>
            <a:pPr algn="ctr"/>
            <a:r>
              <a:rPr lang="en-US" altLang="zh-CN" sz="6600" dirty="0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Curvature</a:t>
            </a:r>
          </a:p>
        </p:txBody>
      </p:sp>
    </p:spTree>
    <p:extLst>
      <p:ext uri="{BB962C8B-B14F-4D97-AF65-F5344CB8AC3E}">
        <p14:creationId xmlns:p14="http://schemas.microsoft.com/office/powerpoint/2010/main" val="2512049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FEE02-0F34-18C4-0E6E-2B0996161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ABDC30-DC1C-23C7-A208-F137ED1E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3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18FA6358-11F6-A117-E78A-E98A298BA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281" y="1693386"/>
            <a:ext cx="8509437" cy="42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5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7305B-F223-1522-659D-6EBCBCC05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A9BA6-864A-D553-84B6-44CAA69D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3. Curvature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9D840C-EFB9-0783-6509-F76152B3F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855" y="1467462"/>
            <a:ext cx="7582290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92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4801B-071A-610D-6750-776F1BA5E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7BD7F-B26E-172B-7D8A-E0A772C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Part3.Tasks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152F-E091-45F3-DBCB-DC71DCB7A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413490"/>
            <a:ext cx="11429999" cy="257175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Load the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armonyOS Sans Medium" panose="00000600000000000000" pitchFamily="2" charset="0"/>
              </a:rPr>
              <a:t>DEM 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Produce the </a:t>
            </a:r>
            <a:r>
              <a:rPr lang="en-US" altLang="zh-CN" dirty="0">
                <a:solidFill>
                  <a:srgbClr val="00B050"/>
                </a:solidFill>
                <a:latin typeface="HarmonyOS Sans Medium" panose="00000600000000000000" pitchFamily="2" charset="0"/>
              </a:rPr>
              <a:t>Profile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and </a:t>
            </a:r>
            <a:r>
              <a:rPr lang="en-US" altLang="zh-CN" dirty="0">
                <a:solidFill>
                  <a:srgbClr val="00B0F0"/>
                </a:solidFill>
                <a:latin typeface="HarmonyOS Sans Medium" panose="00000600000000000000" pitchFamily="2" charset="0"/>
              </a:rPr>
              <a:t>Tangential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 curvatures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Examine the spatial distribution of curvature over the landscape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HarmonyOS Sans Medium" panose="00000600000000000000" pitchFamily="2" charset="0"/>
              </a:rPr>
              <a:t>Don’t trust ArcGIS produced curvature values’ </a:t>
            </a:r>
            <a:r>
              <a:rPr lang="en-US" altLang="zh-CN" b="1" dirty="0">
                <a:solidFill>
                  <a:srgbClr val="FF0000"/>
                </a:solidFill>
                <a:latin typeface="HarmonyOS Sans Medium" panose="00000600000000000000" pitchFamily="2" charset="0"/>
              </a:rPr>
              <a:t>sign</a:t>
            </a:r>
            <a:r>
              <a:rPr lang="en-US" altLang="zh-CN" dirty="0">
                <a:solidFill>
                  <a:schemeClr val="tx1"/>
                </a:solidFill>
                <a:latin typeface="HarmonyOS Sans Medium" panose="00000600000000000000" pitchFamily="2" charset="0"/>
              </a:rPr>
              <a:t>. Examine yourself.</a:t>
            </a:r>
          </a:p>
        </p:txBody>
      </p:sp>
    </p:spTree>
    <p:extLst>
      <p:ext uri="{BB962C8B-B14F-4D97-AF65-F5344CB8AC3E}">
        <p14:creationId xmlns:p14="http://schemas.microsoft.com/office/powerpoint/2010/main" val="868053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578F7-482C-C589-E02B-3DA908B6E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60BD8-DD7F-5879-7D4C-CF06C1E4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 3 Expected Results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E7B858-5451-6ECA-B610-5BB9F0E77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954" y="1389299"/>
            <a:ext cx="6636091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32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96AD9-325A-2D5A-D903-182B5D83F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2778F-1F03-D314-6EF0-0F663B80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Part3. Expr Questions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CA4380-4F20-AC74-CAEA-8C1F931B4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29" y="2509683"/>
            <a:ext cx="10046968" cy="291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1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390DE-D060-22DB-AA7A-8905416D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Submission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E9B4DE-C9FC-BE72-B30E-346385FE5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003" y="1493528"/>
            <a:ext cx="7939994" cy="4800685"/>
          </a:xfrm>
        </p:spPr>
        <p:txBody>
          <a:bodyPr>
            <a:normAutofit lnSpcReduction="10000"/>
          </a:bodyPr>
          <a:lstStyle/>
          <a:p>
            <a:pPr lvl="1"/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 .doc/docx file includes:</a:t>
            </a:r>
          </a:p>
          <a:p>
            <a:pPr lvl="1"/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B0F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Contexts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and </a:t>
            </a:r>
            <a:r>
              <a:rPr lang="en-US" altLang="zh-CN" sz="2400" dirty="0">
                <a:solidFill>
                  <a:srgbClr val="00B05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necessary screenshots 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(with captions) to prove you completed all required steps.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7030A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Comparisons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of performances with different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algorithms and parameter settings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. Describe what changes did you make and what’s changed.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Answer the </a:t>
            </a:r>
            <a:r>
              <a:rPr lang="en-US" altLang="zh-CN" sz="2400" dirty="0">
                <a:solidFill>
                  <a:srgbClr val="FF000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designated questions 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with </a:t>
            </a:r>
            <a:r>
              <a:rPr lang="en-US" altLang="zh-CN" sz="2400" b="1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YOUR OWN </a:t>
            </a:r>
            <a:r>
              <a:rPr lang="en-US" altLang="zh-CN" sz="2400" dirty="0">
                <a:solidFill>
                  <a:schemeClr val="tx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1073719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CED05-A51E-E083-D2EB-ABB2417E9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E81E9-CDF7-940A-D8BC-0D93B02B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HarmonyOS Sans Medium" panose="00000600000000000000" pitchFamily="2" charset="0"/>
              </a:rPr>
              <a:t>Grading Rule</a:t>
            </a:r>
            <a:endParaRPr lang="zh-CN" altLang="en-US" dirty="0">
              <a:latin typeface="HarmonyOS Sans Medium" panose="00000600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57A045-119E-9522-B6C1-4365FFEAF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57" y="1882695"/>
            <a:ext cx="10420886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69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armonyOS Sans TC Medium" panose="00000600000000000000" pitchFamily="2" charset="-120"/>
                <a:ea typeface="HarmonyOS Sans TC Medium" panose="00000600000000000000" pitchFamily="2" charset="-12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714915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9D386-C35F-536C-1F6B-B8BDE5C45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8AADCA-6831-33E3-57D4-C94C595B7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Slope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A617C4-6141-1593-1CE3-3E8A81394120}"/>
              </a:ext>
            </a:extLst>
          </p:cNvPr>
          <p:cNvSpPr txBox="1"/>
          <p:nvPr/>
        </p:nvSpPr>
        <p:spPr>
          <a:xfrm>
            <a:off x="643466" y="1617784"/>
            <a:ext cx="524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The gradient of DEM is: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0D38B2-61EC-3021-017C-D8CEC9C2F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07" y="1987116"/>
            <a:ext cx="2969525" cy="7266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63884C3-D6EF-BC63-616C-7EF75C8ABC2F}"/>
              </a:ext>
            </a:extLst>
          </p:cNvPr>
          <p:cNvSpPr txBox="1"/>
          <p:nvPr/>
        </p:nvSpPr>
        <p:spPr>
          <a:xfrm>
            <a:off x="643466" y="2712231"/>
            <a:ext cx="524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The magnitude of DEM’s gradient is: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502AF9-FC62-A9E1-14A4-09E8A9552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08" y="3087051"/>
            <a:ext cx="2377322" cy="7419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31742F7-0CA9-F7AE-6D85-743242DF92FE}"/>
              </a:ext>
            </a:extLst>
          </p:cNvPr>
          <p:cNvSpPr txBox="1"/>
          <p:nvPr/>
        </p:nvSpPr>
        <p:spPr>
          <a:xfrm>
            <a:off x="643466" y="3851227"/>
            <a:ext cx="5249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Value range of ||</a:t>
            </a:r>
            <a:r>
              <a:rPr lang="zh-CN" altLang="en-US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∇</a:t>
            </a: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Z|| is: [0, inf]</a:t>
            </a:r>
          </a:p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So we can use tan of an angle to describe ||</a:t>
            </a:r>
            <a:r>
              <a:rPr lang="zh-CN" altLang="en-US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∇</a:t>
            </a: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Z||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5283F97-E4C9-535F-5028-8DF1906AF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261" y="4497558"/>
            <a:ext cx="2718615" cy="7267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48B20C4-D59A-521E-EA59-09853AA4E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825" y="5224316"/>
            <a:ext cx="1325485" cy="38728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A07E93-E69E-83A7-39FC-4E8BBCF45F3E}"/>
              </a:ext>
            </a:extLst>
          </p:cNvPr>
          <p:cNvSpPr txBox="1"/>
          <p:nvPr/>
        </p:nvSpPr>
        <p:spPr>
          <a:xfrm>
            <a:off x="643466" y="5592841"/>
            <a:ext cx="5249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Physical meaning of this angle </a:t>
            </a:r>
            <a:r>
              <a:rPr lang="el-GR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α</a:t>
            </a: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: the angle between the x-y plane and the tangent plane of the terrain surface.</a:t>
            </a:r>
          </a:p>
        </p:txBody>
      </p:sp>
      <p:pic>
        <p:nvPicPr>
          <p:cNvPr id="17" name="图片 16" descr="图片包含 游戏机, 动物, 珊瑚, 华美&#10;&#10;AI 生成的内容可能不正确。">
            <a:extLst>
              <a:ext uri="{FF2B5EF4-FFF2-40B4-BE49-F238E27FC236}">
                <a16:creationId xmlns:a16="http://schemas.microsoft.com/office/drawing/2014/main" id="{1F0FEFC8-D99F-FDC0-B640-7C23B307F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6815" y="1488423"/>
            <a:ext cx="2699399" cy="2685969"/>
          </a:xfrm>
          <a:prstGeom prst="rect">
            <a:avLst/>
          </a:prstGeom>
        </p:spPr>
      </p:pic>
      <p:pic>
        <p:nvPicPr>
          <p:cNvPr id="19" name="图片 18" descr="图片包含 游戏机, 动物, 珊瑚&#10;&#10;AI 生成的内容可能不正确。">
            <a:extLst>
              <a:ext uri="{FF2B5EF4-FFF2-40B4-BE49-F238E27FC236}">
                <a16:creationId xmlns:a16="http://schemas.microsoft.com/office/drawing/2014/main" id="{C65743A6-22D0-ADE4-833D-E07E2B0E65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3556" y="3587719"/>
            <a:ext cx="2699399" cy="269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2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AB6B8-4B61-FE17-284F-F41D6273D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085040-262E-2376-64D1-E25D3EA3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Aspect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0B0111-30EC-C39E-D0A5-566B3BDC07A9}"/>
              </a:ext>
            </a:extLst>
          </p:cNvPr>
          <p:cNvSpPr txBox="1"/>
          <p:nvPr/>
        </p:nvSpPr>
        <p:spPr>
          <a:xfrm>
            <a:off x="7176244" y="2130312"/>
            <a:ext cx="478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The directional vector of </a:t>
            </a:r>
            <a:r>
              <a:rPr lang="zh-CN" altLang="en-US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∇</a:t>
            </a: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Z is: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522FB9-C06F-8BF0-D40E-835F71F3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536" y="2601528"/>
            <a:ext cx="908569" cy="5764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B178E6-5EA3-8D77-256A-71E525B09E3B}"/>
              </a:ext>
            </a:extLst>
          </p:cNvPr>
          <p:cNvSpPr txBox="1"/>
          <p:nvPr/>
        </p:nvSpPr>
        <p:spPr>
          <a:xfrm>
            <a:off x="7176242" y="3279816"/>
            <a:ext cx="478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If we define another angle A (Aspect):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E8846F-CBE3-8C7C-CF31-A87D0C7A3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556" y="3748070"/>
            <a:ext cx="2622526" cy="5784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1B2CCF9-FAC1-778F-8454-7092B6410511}"/>
              </a:ext>
            </a:extLst>
          </p:cNvPr>
          <p:cNvSpPr txBox="1"/>
          <p:nvPr/>
        </p:nvSpPr>
        <p:spPr>
          <a:xfrm>
            <a:off x="7176241" y="4425418"/>
            <a:ext cx="478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Aspect angle is calculated in degrees dur North.</a:t>
            </a:r>
          </a:p>
        </p:txBody>
      </p:sp>
      <p:pic>
        <p:nvPicPr>
          <p:cNvPr id="14" name="图片 13" descr="图片包含 游戏机, 动物, 珊瑚, 华美&#10;&#10;AI 生成的内容可能不正确。">
            <a:extLst>
              <a:ext uri="{FF2B5EF4-FFF2-40B4-BE49-F238E27FC236}">
                <a16:creationId xmlns:a16="http://schemas.microsoft.com/office/drawing/2014/main" id="{F3FEE83E-4447-BE03-1A35-7EA0EB9C0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157" y="1569813"/>
            <a:ext cx="2953924" cy="2939228"/>
          </a:xfrm>
          <a:prstGeom prst="rect">
            <a:avLst/>
          </a:prstGeom>
        </p:spPr>
      </p:pic>
      <p:pic>
        <p:nvPicPr>
          <p:cNvPr id="12" name="图片 11" descr="背景图案&#10;&#10;AI 生成的内容可能不正确。">
            <a:extLst>
              <a:ext uri="{FF2B5EF4-FFF2-40B4-BE49-F238E27FC236}">
                <a16:creationId xmlns:a16="http://schemas.microsoft.com/office/drawing/2014/main" id="{FFC8B9F9-ECA1-2864-7F02-82673A6DB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3816" y="3204990"/>
            <a:ext cx="2927031" cy="293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65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1D7D7-D8E5-83ED-39F2-489CE52BF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447E7B-CEC5-5FB0-452F-F32E627A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Second-Order Derivative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C61AE42-10E7-FD5F-C668-333F841B8DD1}"/>
                  </a:ext>
                </a:extLst>
              </p:cNvPr>
              <p:cNvSpPr txBox="1"/>
              <p:nvPr/>
            </p:nvSpPr>
            <p:spPr>
              <a:xfrm>
                <a:off x="846992" y="1538654"/>
                <a:ext cx="524900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For the DEM function: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)</m:t>
                    </m:r>
                  </m:oMath>
                </a14:m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Find a random vector: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𝑢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𝑖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𝑣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HarmonyOS Sans SC Medium" panose="00000600000000000000" pitchFamily="2" charset="-122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, the second order derivatives on this vector is:</a:t>
                </a:r>
              </a:p>
              <a:p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Quadratic form of the Hessian Matrix and the vector s: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C61AE42-10E7-FD5F-C668-333F841B8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92" y="1538654"/>
                <a:ext cx="5249008" cy="1754326"/>
              </a:xfrm>
              <a:prstGeom prst="rect">
                <a:avLst/>
              </a:prstGeom>
              <a:blipFill>
                <a:blip r:embed="rId3"/>
                <a:stretch>
                  <a:fillRect l="-1045" t="-1736"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0914945-1921-B3DA-3D63-B804A9CCA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899" y="3587033"/>
            <a:ext cx="3015340" cy="16467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0F4522-57FC-B3A8-7E15-4A4584CAF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377" y="5319346"/>
            <a:ext cx="4150613" cy="6154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BCF2F2C-0544-3163-85A0-82DD1A647900}"/>
              </a:ext>
            </a:extLst>
          </p:cNvPr>
          <p:cNvSpPr txBox="1"/>
          <p:nvPr/>
        </p:nvSpPr>
        <p:spPr>
          <a:xfrm>
            <a:off x="6096000" y="1538654"/>
            <a:ext cx="52490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The second-order directional derivative describes how much the function bend along the direction of s in the parameter space instead of reality surface.</a:t>
            </a:r>
          </a:p>
          <a:p>
            <a:endParaRPr lang="en-US" altLang="zh-CN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normal vector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unit vector normalization</a:t>
            </a:r>
          </a:p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The final curvature: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FFB2F48-C479-6861-6335-7EC449D6A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3578" y="4123977"/>
            <a:ext cx="2933851" cy="83189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989E658-3CBB-C5A5-3D13-FA1C7FF983D0}"/>
              </a:ext>
            </a:extLst>
          </p:cNvPr>
          <p:cNvSpPr txBox="1"/>
          <p:nvPr/>
        </p:nvSpPr>
        <p:spPr>
          <a:xfrm>
            <a:off x="6095999" y="5049094"/>
            <a:ext cx="5249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Convexity</a:t>
            </a:r>
            <a:r>
              <a:rPr lang="en-US" altLang="zh-CN" b="0" i="0" dirty="0">
                <a:solidFill>
                  <a:srgbClr val="383942"/>
                </a:solidFill>
                <a:effectLst/>
                <a:latin typeface="Helvetica Neue"/>
              </a:rPr>
              <a:t> is 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positive</a:t>
            </a:r>
            <a:r>
              <a:rPr lang="en-US" altLang="zh-CN" b="0" i="0" dirty="0">
                <a:solidFill>
                  <a:srgbClr val="383942"/>
                </a:solidFill>
                <a:effectLst/>
                <a:latin typeface="Helvetica Neue"/>
              </a:rPr>
              <a:t> curvature and 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concavity</a:t>
            </a:r>
            <a:r>
              <a:rPr lang="en-US" altLang="zh-CN" b="0" i="0" dirty="0">
                <a:solidFill>
                  <a:srgbClr val="383942"/>
                </a:solidFill>
                <a:effectLst/>
                <a:latin typeface="Helvetica Neue"/>
              </a:rPr>
              <a:t> is 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negative</a:t>
            </a:r>
            <a:r>
              <a:rPr lang="en-US" altLang="zh-CN" b="0" i="0" dirty="0">
                <a:solidFill>
                  <a:srgbClr val="383942"/>
                </a:solidFill>
                <a:effectLst/>
                <a:latin typeface="Helvetica Neue"/>
              </a:rPr>
              <a:t> curvature</a:t>
            </a:r>
            <a:endParaRPr lang="en-US" altLang="zh-CN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121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BFC19-85E2-2054-330C-8F2996229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DD420-007A-F064-8369-B3C85610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Profile Curvature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E598D3F-F806-9D46-7F7C-C4BC7D238E0F}"/>
                  </a:ext>
                </a:extLst>
              </p:cNvPr>
              <p:cNvSpPr txBox="1"/>
              <p:nvPr/>
            </p:nvSpPr>
            <p:spPr>
              <a:xfrm>
                <a:off x="444012" y="1613388"/>
                <a:ext cx="5090746" cy="4018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Profile Curvature determines the </a:t>
                </a:r>
                <a:r>
                  <a:rPr lang="en-US" altLang="zh-CN" dirty="0">
                    <a:solidFill>
                      <a:srgbClr val="00B0F0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downhill</a:t>
                </a:r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or </a:t>
                </a:r>
                <a:r>
                  <a:rPr lang="en-US" altLang="zh-CN" dirty="0">
                    <a:solidFill>
                      <a:srgbClr val="FFC000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uphill</a:t>
                </a:r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rate of change in slope in the gradient direction.</a:t>
                </a:r>
              </a:p>
              <a:p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Its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</a:t>
                </a:r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vector is: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HarmonyOS Sans SC Medium" panose="00000600000000000000" pitchFamily="2" charset="-122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HarmonyOS Sans SC Medium" panose="00000600000000000000" pitchFamily="2" charset="-122"/>
                        </a:rPr>
                        <m:t>=(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HarmonyOS Sans SC Medium" panose="000006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HarmonyOS Sans SC Medium" panose="00000600000000000000" pitchFamily="2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HarmonyOS Sans SC Medium" panose="00000600000000000000" pitchFamily="2" charset="-122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HarmonyOS Sans SC Medium" panose="00000600000000000000" pitchFamily="2" charset="-122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HarmonyOS Sans SC Medium" panose="00000600000000000000" pitchFamily="2" charset="-122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HarmonyOS Sans SC Medium" panose="00000600000000000000" pitchFamily="2" charset="-122"/>
                        </a:rPr>
                        <m:t>,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HarmonyOS Sans SC Medium" panose="000006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HarmonyOS Sans SC Medium" panose="00000600000000000000" pitchFamily="2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HarmonyOS Sans SC Medium" panose="00000600000000000000" pitchFamily="2" charset="-122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HarmonyOS Sans SC Medium" panose="00000600000000000000" pitchFamily="2" charset="-122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HarmonyOS Sans SC Medium" panose="00000600000000000000" pitchFamily="2" charset="-122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HarmonyOS Sans SC Medium" panose="00000600000000000000" pitchFamily="2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Profile Curvature:</a:t>
                </a:r>
              </a:p>
              <a:p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Where: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E598D3F-F806-9D46-7F7C-C4BC7D238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12" y="1613388"/>
                <a:ext cx="5090746" cy="4018023"/>
              </a:xfrm>
              <a:prstGeom prst="rect">
                <a:avLst/>
              </a:prstGeom>
              <a:blipFill>
                <a:blip r:embed="rId3"/>
                <a:stretch>
                  <a:fillRect l="-1078" t="-910" b="-1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A1BAC177-8C48-C883-BFC2-3CB12D770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717" y="4246416"/>
            <a:ext cx="3613336" cy="8699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1FF8C8C-D60A-70AB-D35E-64143BACA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5676175"/>
            <a:ext cx="4800847" cy="425472"/>
          </a:xfrm>
          <a:prstGeom prst="rect">
            <a:avLst/>
          </a:prstGeom>
        </p:spPr>
      </p:pic>
      <p:pic>
        <p:nvPicPr>
          <p:cNvPr id="20" name="图片 19" descr="图示, 工程绘图&#10;&#10;AI 生成的内容可能不正确。">
            <a:extLst>
              <a:ext uri="{FF2B5EF4-FFF2-40B4-BE49-F238E27FC236}">
                <a16:creationId xmlns:a16="http://schemas.microsoft.com/office/drawing/2014/main" id="{7154CC77-C630-BB73-68E7-A8F73A4AD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244" y="1738847"/>
            <a:ext cx="4309236" cy="2672149"/>
          </a:xfrm>
          <a:prstGeom prst="rect">
            <a:avLst/>
          </a:prstGeom>
        </p:spPr>
      </p:pic>
      <p:pic>
        <p:nvPicPr>
          <p:cNvPr id="22" name="图片 21" descr="图片包含 物体, 钟表, 游戏机, 标志&#10;&#10;AI 生成的内容可能不正确。">
            <a:extLst>
              <a:ext uri="{FF2B5EF4-FFF2-40B4-BE49-F238E27FC236}">
                <a16:creationId xmlns:a16="http://schemas.microsoft.com/office/drawing/2014/main" id="{A8853B27-691A-E3F9-D114-7685ABED3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7100" y="4905242"/>
            <a:ext cx="4009524" cy="1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1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96354-4C3C-E2ED-48B2-56FBA4FAE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7E186-40D6-360B-F89E-094B3AAD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Planform Curvature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0F0AB6A-1F63-6748-EE40-3D1771B901FC}"/>
                  </a:ext>
                </a:extLst>
              </p:cNvPr>
              <p:cNvSpPr txBox="1"/>
              <p:nvPr/>
            </p:nvSpPr>
            <p:spPr>
              <a:xfrm>
                <a:off x="444012" y="1613388"/>
                <a:ext cx="5090746" cy="4495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650"/>
                  </a:lnSpc>
                </a:pPr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Plan Curvature, reflects the rate of change of the </a:t>
                </a:r>
                <a:r>
                  <a:rPr lang="en-US" altLang="zh-CN" dirty="0">
                    <a:solidFill>
                      <a:srgbClr val="00B050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Terrain Aspect angle </a:t>
                </a:r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measured in the </a:t>
                </a:r>
                <a:r>
                  <a:rPr lang="en-US" altLang="zh-CN" dirty="0">
                    <a:solidFill>
                      <a:srgbClr val="FFC000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horizontal plane</a:t>
                </a:r>
              </a:p>
              <a:p>
                <a:pPr>
                  <a:lnSpc>
                    <a:spcPts val="1650"/>
                  </a:lnSpc>
                </a:pPr>
                <a:r>
                  <a:rPr lang="en-US" altLang="zh-CN" dirty="0">
                    <a:solidFill>
                      <a:srgbClr val="00B0F0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Positive</a:t>
                </a:r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values indicate </a:t>
                </a:r>
                <a:r>
                  <a:rPr lang="en-US" altLang="zh-CN" dirty="0">
                    <a:solidFill>
                      <a:srgbClr val="FF0000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divergent</a:t>
                </a:r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water flow over the surface, </a:t>
                </a:r>
              </a:p>
              <a:p>
                <a:pPr>
                  <a:lnSpc>
                    <a:spcPts val="1650"/>
                  </a:lnSpc>
                </a:pPr>
                <a:r>
                  <a:rPr lang="en-US" altLang="zh-CN" dirty="0">
                    <a:solidFill>
                      <a:srgbClr val="00B0F0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negative</a:t>
                </a:r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values indicate </a:t>
                </a:r>
                <a:r>
                  <a:rPr lang="en-US" altLang="zh-CN" dirty="0">
                    <a:solidFill>
                      <a:srgbClr val="FF0000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convergent</a:t>
                </a:r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flow.</a:t>
                </a:r>
              </a:p>
              <a:p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Its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HarmonyOS Sans SC Medium" panose="00000600000000000000" pitchFamily="2" charset="-122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</a:t>
                </a:r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vector is: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HarmonyOS Sans SC Medium" panose="00000600000000000000" pitchFamily="2" charset="-122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HarmonyOS Sans SC Medium" panose="00000600000000000000" pitchFamily="2" charset="-122"/>
                        </a:rPr>
                        <m:t>=(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HarmonyOS Sans SC Medium" panose="000006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HarmonyOS Sans SC Medium" panose="00000600000000000000" pitchFamily="2" charset="-122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HarmonyOS Sans SC Medium" panose="00000600000000000000" pitchFamily="2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HarmonyOS Sans SC Medium" panose="00000600000000000000" pitchFamily="2" charset="-122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HarmonyOS Sans SC Medium" panose="00000600000000000000" pitchFamily="2" charset="-122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HarmonyOS Sans SC Medium" panose="00000600000000000000" pitchFamily="2" charset="-122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HarmonyOS Sans SC Medium" panose="00000600000000000000" pitchFamily="2" charset="-122"/>
                        </a:rPr>
                        <m:t>,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HarmonyOS Sans SC Medium" panose="00000600000000000000" pitchFamily="2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HarmonyOS Sans SC Medium" panose="000006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HarmonyOS Sans SC Medium" panose="00000600000000000000" pitchFamily="2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HarmonyOS Sans SC Medium" panose="00000600000000000000" pitchFamily="2" charset="-122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HarmonyOS Sans SC Medium" panose="00000600000000000000" pitchFamily="2" charset="-122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HarmonyOS Sans SC Medium" panose="00000600000000000000" pitchFamily="2" charset="-122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HarmonyOS Sans SC Medium" panose="00000600000000000000" pitchFamily="2" charset="-122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HarmonyOS Sans SC Medium" panose="00000600000000000000" pitchFamily="2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Profile Curvature:</a:t>
                </a:r>
              </a:p>
              <a:p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endPara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r>
                  <a:rPr lang="en-US" altLang="zh-CN" dirty="0"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Where: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0F0AB6A-1F63-6748-EE40-3D1771B9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12" y="1613388"/>
                <a:ext cx="5090746" cy="4495077"/>
              </a:xfrm>
              <a:prstGeom prst="rect">
                <a:avLst/>
              </a:prstGeom>
              <a:blipFill>
                <a:blip r:embed="rId3"/>
                <a:stretch>
                  <a:fillRect l="-1078" t="-2035" b="-1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7239DA95-06B2-08B9-7B08-485336C7A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35" y="6051780"/>
            <a:ext cx="4800847" cy="4254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42F1FF-9BEF-D0A3-2401-0CC4E175F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548" y="4762235"/>
            <a:ext cx="3365673" cy="806491"/>
          </a:xfrm>
          <a:prstGeom prst="rect">
            <a:avLst/>
          </a:prstGeom>
        </p:spPr>
      </p:pic>
      <p:pic>
        <p:nvPicPr>
          <p:cNvPr id="9" name="图片 8" descr="图片包含 图标&#10;&#10;AI 生成的内容可能不正确。">
            <a:extLst>
              <a:ext uri="{FF2B5EF4-FFF2-40B4-BE49-F238E27FC236}">
                <a16:creationId xmlns:a16="http://schemas.microsoft.com/office/drawing/2014/main" id="{38A26C73-A9D6-F718-0581-0DCB9217D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156" y="4710202"/>
            <a:ext cx="4009524" cy="1438095"/>
          </a:xfrm>
          <a:prstGeom prst="rect">
            <a:avLst/>
          </a:prstGeom>
        </p:spPr>
      </p:pic>
      <p:pic>
        <p:nvPicPr>
          <p:cNvPr id="11" name="图片 10" descr="卡通人物&#10;&#10;AI 生成的内容可能不正确。">
            <a:extLst>
              <a:ext uri="{FF2B5EF4-FFF2-40B4-BE49-F238E27FC236}">
                <a16:creationId xmlns:a16="http://schemas.microsoft.com/office/drawing/2014/main" id="{C46B50A9-34DF-09CE-3A79-F0B81FD6A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5531" y="1839423"/>
            <a:ext cx="39147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97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F9432-2CE1-C342-DA7F-4A8B0F7FD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4356B-49A2-1294-69F1-BCA125030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Tangential Curvature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0E27F5A-59FD-1DA2-0649-5F690E5A79D0}"/>
              </a:ext>
            </a:extLst>
          </p:cNvPr>
          <p:cNvGrpSpPr/>
          <p:nvPr/>
        </p:nvGrpSpPr>
        <p:grpSpPr>
          <a:xfrm>
            <a:off x="643466" y="1588212"/>
            <a:ext cx="5090746" cy="4277975"/>
            <a:chOff x="533685" y="1271689"/>
            <a:chExt cx="5090746" cy="42779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738BC6E-3443-39D4-076A-8A1F7BB8EE12}"/>
                </a:ext>
              </a:extLst>
            </p:cNvPr>
            <p:cNvSpPr txBox="1"/>
            <p:nvPr/>
          </p:nvSpPr>
          <p:spPr>
            <a:xfrm>
              <a:off x="533685" y="1271689"/>
              <a:ext cx="5090746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B050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Tangential Curvature</a:t>
              </a:r>
              <a:r>
                <a: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, measures curvature in relation to a </a:t>
              </a:r>
              <a:r>
                <a:rPr lang="en-US" altLang="zh-CN" dirty="0">
                  <a:solidFill>
                    <a:srgbClr val="0070C0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vertical plane</a:t>
              </a:r>
              <a:r>
                <a: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perpendicular to the </a:t>
              </a:r>
              <a:r>
                <a:rPr lang="en-US" altLang="zh-CN" dirty="0">
                  <a:solidFill>
                    <a:srgbClr val="00B050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gradient</a:t>
              </a:r>
              <a:r>
                <a: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direction. </a:t>
              </a:r>
            </a:p>
            <a:p>
              <a:r>
                <a: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The negative and positive areas are the same as for Plan Curvature, but the curvature values are different. </a:t>
              </a:r>
            </a:p>
            <a:p>
              <a:endPara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  <a:p>
              <a:r>
                <a: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Profile Curvature:</a:t>
              </a:r>
            </a:p>
            <a:p>
              <a:endPara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  <a:p>
              <a:endPara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  <a:p>
              <a:endPara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  <a:p>
              <a:endPara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  <a:p>
              <a:r>
                <a:rPr lang="en-US" altLang="zh-CN" dirty="0"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Where: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4FFDEC4-5A4F-2557-03C8-1A0DD8124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998" y="5124192"/>
              <a:ext cx="4800847" cy="425472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633AF08-6EA4-29D2-E80E-A33B1C476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8119" y="3572828"/>
              <a:ext cx="3441877" cy="908097"/>
            </a:xfrm>
            <a:prstGeom prst="rect">
              <a:avLst/>
            </a:prstGeom>
          </p:spPr>
        </p:pic>
      </p:grpSp>
      <p:pic>
        <p:nvPicPr>
          <p:cNvPr id="10" name="图片 9" descr="图示, 工程绘图&#10;&#10;AI 生成的内容可能不正确。">
            <a:extLst>
              <a:ext uri="{FF2B5EF4-FFF2-40B4-BE49-F238E27FC236}">
                <a16:creationId xmlns:a16="http://schemas.microsoft.com/office/drawing/2014/main" id="{2348EB61-0959-F883-E2CE-FDE3DCBCF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741" y="2272864"/>
            <a:ext cx="5210793" cy="323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51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roon-template-16.9-tungsten copy.pptx" id="{B69B70B2-75E6-9F41-A618-976478E1B107}" vid="{12E40A26-4716-A142-B24E-D4A7A79A7C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7403</TotalTime>
  <Words>1017</Words>
  <Application>Microsoft Office PowerPoint</Application>
  <PresentationFormat>宽屏</PresentationFormat>
  <Paragraphs>186</Paragraphs>
  <Slides>39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2" baseType="lpstr">
      <vt:lpstr>HarmonyOS Sans SC Black</vt:lpstr>
      <vt:lpstr>HarmonyOS Sans SC Medium</vt:lpstr>
      <vt:lpstr>HarmonyOS Sans TC Medium</vt:lpstr>
      <vt:lpstr>Helvetica Neue</vt:lpstr>
      <vt:lpstr>KaTeX_Main</vt:lpstr>
      <vt:lpstr>Tungsten Book</vt:lpstr>
      <vt:lpstr>Tungsten Medium</vt:lpstr>
      <vt:lpstr>Arial</vt:lpstr>
      <vt:lpstr>Calibri</vt:lpstr>
      <vt:lpstr>Cambria Math</vt:lpstr>
      <vt:lpstr>Georgia</vt:lpstr>
      <vt:lpstr>HarmonyOS Sans Medium</vt:lpstr>
      <vt:lpstr>Office Theme</vt:lpstr>
      <vt:lpstr>GEOG 475 Advanced GIS Lab3</vt:lpstr>
      <vt:lpstr>First-Order Derivative- Gradient</vt:lpstr>
      <vt:lpstr>Gradient of DEM</vt:lpstr>
      <vt:lpstr>Slope</vt:lpstr>
      <vt:lpstr>Aspect</vt:lpstr>
      <vt:lpstr>Second-Order Derivative</vt:lpstr>
      <vt:lpstr>Profile Curvature</vt:lpstr>
      <vt:lpstr>Planform Curvature</vt:lpstr>
      <vt:lpstr>Tangential Curvature</vt:lpstr>
      <vt:lpstr>PowerPoint 演示文稿</vt:lpstr>
      <vt:lpstr>Source Data – DEM</vt:lpstr>
      <vt:lpstr>Part 1</vt:lpstr>
      <vt:lpstr>Part 1. Expected Results</vt:lpstr>
      <vt:lpstr>Part 1. Expected Results</vt:lpstr>
      <vt:lpstr>Part1.Tasks</vt:lpstr>
      <vt:lpstr>Part1.Expr Questions</vt:lpstr>
      <vt:lpstr>PowerPoint 演示文稿</vt:lpstr>
      <vt:lpstr>Part 2</vt:lpstr>
      <vt:lpstr>Part 2. Slope &amp; Aspect</vt:lpstr>
      <vt:lpstr>Part 2. Slope &amp; Aspect</vt:lpstr>
      <vt:lpstr>Part 2. Relief-Shade</vt:lpstr>
      <vt:lpstr>Part 2. Relief-Shade</vt:lpstr>
      <vt:lpstr>Part 2. Expected Results</vt:lpstr>
      <vt:lpstr>Part 2. Expected Results</vt:lpstr>
      <vt:lpstr>Part 2. Expected Results</vt:lpstr>
      <vt:lpstr>Part 2. Expected Results</vt:lpstr>
      <vt:lpstr>Part 2. Expected Results</vt:lpstr>
      <vt:lpstr>Part 2. Expected Results</vt:lpstr>
      <vt:lpstr>Part2.Tasks</vt:lpstr>
      <vt:lpstr>Part2.Expr Questions</vt:lpstr>
      <vt:lpstr>PowerPoint 演示文稿</vt:lpstr>
      <vt:lpstr>Part 3</vt:lpstr>
      <vt:lpstr>Part 3. Curvature</vt:lpstr>
      <vt:lpstr>Part3.Tasks</vt:lpstr>
      <vt:lpstr>Part 3 Expected Results</vt:lpstr>
      <vt:lpstr>Part3. Expr Questions</vt:lpstr>
      <vt:lpstr>Submission</vt:lpstr>
      <vt:lpstr>Grading Rule</vt:lpstr>
      <vt:lpstr>The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Jenna Kujawski</dc:creator>
  <cp:keywords/>
  <dc:description/>
  <cp:lastModifiedBy>Song, Zhenlei</cp:lastModifiedBy>
  <cp:revision>104</cp:revision>
  <dcterms:created xsi:type="dcterms:W3CDTF">2022-08-19T19:50:19Z</dcterms:created>
  <dcterms:modified xsi:type="dcterms:W3CDTF">2025-03-03T06:05:17Z</dcterms:modified>
  <cp:category/>
</cp:coreProperties>
</file>